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Roboto Medium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2EAF6F-6A9C-4B8C-B752-ADD7E8956BBF}">
  <a:tblStyle styleId="{482EAF6F-6A9C-4B8C-B752-ADD7E8956B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4540aa13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4540aa13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4540aa13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4540aa13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540aa13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540aa13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4540aa13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4540aa13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something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4540aa133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4540aa133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fd4f3c7f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fd4f3c7f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something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fd4f3c7f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fd4f3c7f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fd4f3c7f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fd4f3c7f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fd4f3c7f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fd4f3c7f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fd4f3c7f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fd4f3c7f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3f71a295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3f71a295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https://covid19.shoshikkha.com/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github.com/CSSEGISandData/COVID-19/" TargetMode="External"/><Relationship Id="rId5" Type="http://schemas.openxmlformats.org/officeDocument/2006/relationships/hyperlink" Target="https://www.iedcr.gov.bd/" TargetMode="Externa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jpg"/><Relationship Id="rId12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mailto:rarndc@gmail.com" TargetMode="External"/><Relationship Id="rId11" Type="http://schemas.openxmlformats.org/officeDocument/2006/relationships/hyperlink" Target="https://covid19.shoshikkha.com/" TargetMode="External"/><Relationship Id="rId5" Type="http://schemas.openxmlformats.org/officeDocument/2006/relationships/hyperlink" Target="mailto:immuntasir@gmail.com" TargetMode="External"/><Relationship Id="rId10" Type="http://schemas.openxmlformats.org/officeDocument/2006/relationships/image" Target="../media/image15.jp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jp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0950" y="13211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Nation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543000" y="230120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COVID-19 Data Visualization Toolkit</a:t>
            </a:r>
            <a:endParaRPr sz="2400"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591600" y="2972575"/>
            <a:ext cx="6668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https://covid19.shoshikkha.com/</a:t>
            </a:r>
            <a:endParaRPr sz="2000"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642425" y="3841300"/>
            <a:ext cx="52044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Developed By: Muntasir Wahed &amp; Redwan Ahmed Rizvee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Category: Access to Information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4404276-CBFF-4CC6-B964-B0C1D18BF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68"/>
    </mc:Choice>
    <mc:Fallback>
      <p:transition spd="slow" advTm="14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provide answer to all these questions in a single platform. In summary, we will provide answer in two different modules.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Crisis</a:t>
            </a:r>
            <a:r>
              <a:rPr lang="en"/>
              <a:t>: What is the spread of the pandemic  at the national and the subnational level?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Response</a:t>
            </a:r>
            <a:r>
              <a:rPr lang="en"/>
              <a:t>: What different measures are being taken by different countries?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</a:t>
            </a:r>
            <a:r>
              <a:rPr lang="en" b="1"/>
              <a:t>already developed the Crisis section</a:t>
            </a:r>
            <a:r>
              <a:rPr lang="en"/>
              <a:t> of the website.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future, we will work on the Response section, while also providing further improvement to the Crisis section.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ED54B7-1A46-44DE-92A8-B60D31D8C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41"/>
    </mc:Choice>
    <mc:Fallback>
      <p:transition spd="slow" advTm="23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 and Sustainability Model</a:t>
            </a: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471900" y="1842875"/>
            <a:ext cx="39999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Scalability</a:t>
            </a:r>
            <a:endParaRPr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Caching makes sure that the user experiences faster load times. It also ensures lower load on the server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Website’s fast interactivity ensured by component wise update rather than complete structure reloading.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Able to tackle huge amount of data due to efficient data structure design.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Plans for lightweight APIs to make data available with proper caching mechanism.</a:t>
            </a: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2"/>
          </p:nvPr>
        </p:nvSpPr>
        <p:spPr>
          <a:xfrm>
            <a:off x="4694250" y="1842875"/>
            <a:ext cx="39999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Sustainability 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Makes sure that the website is useful for a wide range of audience - general people, researchers and policymakers. We have already gathered feedbacks from researchers and general users.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A large amount of user interactivity added to provide them freedom to customize based on their preferences 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In-depth analysis of different parameters and options, as well possible comparison for a wide range of countries</a:t>
            </a:r>
            <a:endParaRPr sz="1300"/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A204B25-CF00-4687-9D86-F9ECA1020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39"/>
    </mc:Choice>
    <mc:Fallback>
      <p:transition spd="slow" advTm="46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266728" y="177075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Timeplan</a:t>
            </a:r>
            <a:endParaRPr sz="3200"/>
          </a:p>
        </p:txBody>
      </p:sp>
      <p:graphicFrame>
        <p:nvGraphicFramePr>
          <p:cNvPr id="185" name="Google Shape;185;p24"/>
          <p:cNvGraphicFramePr/>
          <p:nvPr/>
        </p:nvGraphicFramePr>
        <p:xfrm>
          <a:off x="3402300" y="713450"/>
          <a:ext cx="5643075" cy="3870780"/>
        </p:xfrm>
        <a:graphic>
          <a:graphicData uri="http://schemas.openxmlformats.org/drawingml/2006/table">
            <a:tbl>
              <a:tblPr>
                <a:noFill/>
                <a:tableStyleId>{482EAF6F-6A9C-4B8C-B752-ADD7E8956BBF}</a:tableStyleId>
              </a:tblPr>
              <a:tblGrid>
                <a:gridCol w="260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Task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Required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Status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Viable Product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Week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Completed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Designing the Response section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Week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 Progress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Development of the Response section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Week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To-Do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Changing the Data Sources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Days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To-Do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Integrating REST APIs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Days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To-Do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09FB865-F2F6-402B-ABA1-D9ACE697A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82"/>
    </mc:Choice>
    <mc:Fallback>
      <p:transition spd="slow" advTm="11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226075" y="357800"/>
            <a:ext cx="2808000" cy="19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Development process of the solution</a:t>
            </a:r>
            <a:endParaRPr sz="3200"/>
          </a:p>
        </p:txBody>
      </p:sp>
      <p:sp>
        <p:nvSpPr>
          <p:cNvPr id="192" name="Google Shape;192;p25"/>
          <p:cNvSpPr txBox="1"/>
          <p:nvPr/>
        </p:nvSpPr>
        <p:spPr>
          <a:xfrm>
            <a:off x="3559800" y="250050"/>
            <a:ext cx="5448300" cy="4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3971425" y="300900"/>
            <a:ext cx="4680900" cy="864000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" name="Google Shape;194;p25"/>
          <p:cNvCxnSpPr/>
          <p:nvPr/>
        </p:nvCxnSpPr>
        <p:spPr>
          <a:xfrm>
            <a:off x="3473250" y="1581675"/>
            <a:ext cx="562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5" name="Google Shape;195;p25"/>
          <p:cNvSpPr/>
          <p:nvPr/>
        </p:nvSpPr>
        <p:spPr>
          <a:xfrm>
            <a:off x="3971425" y="1956775"/>
            <a:ext cx="4680900" cy="864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Designed data structure and algorithm to process, format and analyze the data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4030050" y="3665375"/>
            <a:ext cx="4680900" cy="864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Lucrative user view developed using HTML5, CSS, Javascript, Bootstrap for device independent platforms.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5"/>
          <p:cNvCxnSpPr/>
          <p:nvPr/>
        </p:nvCxnSpPr>
        <p:spPr>
          <a:xfrm>
            <a:off x="3559800" y="3340150"/>
            <a:ext cx="562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5409750" y="1164900"/>
            <a:ext cx="1748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Data Collection Layer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5384550" y="2820763"/>
            <a:ext cx="1971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Logistic layer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5669125" y="4529375"/>
            <a:ext cx="16365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Visualization Layer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4662750" y="373025"/>
            <a:ext cx="721800" cy="5664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IEDCR</a:t>
            </a:r>
            <a:endParaRPr sz="1000" b="1"/>
          </a:p>
        </p:txBody>
      </p:sp>
      <p:sp>
        <p:nvSpPr>
          <p:cNvPr id="203" name="Google Shape;203;p25"/>
          <p:cNvSpPr/>
          <p:nvPr/>
        </p:nvSpPr>
        <p:spPr>
          <a:xfrm>
            <a:off x="5890138" y="373025"/>
            <a:ext cx="1128300" cy="5664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John Hopkins CSSE</a:t>
            </a:r>
            <a:endParaRPr sz="1000" b="1"/>
          </a:p>
        </p:txBody>
      </p:sp>
      <p:sp>
        <p:nvSpPr>
          <p:cNvPr id="204" name="Google Shape;204;p25"/>
          <p:cNvSpPr/>
          <p:nvPr/>
        </p:nvSpPr>
        <p:spPr>
          <a:xfrm>
            <a:off x="7524025" y="373025"/>
            <a:ext cx="884400" cy="566400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Press Briefings</a:t>
            </a:r>
            <a:endParaRPr sz="1000" b="1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6A147BD-6F0F-48E7-B539-2A56E0AD4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9"/>
    </mc:Choice>
    <mc:Fallback>
      <p:transition spd="slow" advTm="18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objective of our website is to provide and reach authentic information to our users.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update our data regularly from the attached links and medias.</a:t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3600450" y="351700"/>
            <a:ext cx="5285700" cy="4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400"/>
              <a:buFont typeface="Roboto Medium"/>
              <a:buChar char="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Institute of Epidemiology, Disease Control and Research (IEDCR), Bangladesh.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5"/>
              </a:rPr>
              <a:t>https://www.iedcr.gov.bd/</a:t>
            </a:r>
            <a:r>
              <a:rPr lang="en" sz="13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300"/>
              <a:buFont typeface="Roboto"/>
              <a:buChar char="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2019 Novel Coronavirus COVID-19 (2019-nCoV) Data Repository by Johns Hopkins CSSE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https://github.com/CSSEGISandData/COVID-19/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Live telecasted Press Briefings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of Ministry of Health and Family Welfare, Government of People’s Republic of Bangladesh and IEDCR to live update our website.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Everyday at 2.30 pm (BDT)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18EFD9D-A25F-4174-A608-809AE94C1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82"/>
    </mc:Choice>
    <mc:Fallback>
      <p:transition spd="slow" advTm="14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226075" y="87425"/>
            <a:ext cx="2808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Thanks!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276900" y="666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Muntasir Wahed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immuntasir@gmail.com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Redwan Ahmed Rizvee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rizveeredwan.csedu@gmail.com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3498800" y="331375"/>
            <a:ext cx="5377200" cy="44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3468300" y="87425"/>
            <a:ext cx="5489100" cy="4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 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6325" y="199200"/>
            <a:ext cx="2870625" cy="17890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2275" y="199200"/>
            <a:ext cx="2779974" cy="17890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6325" y="2096100"/>
            <a:ext cx="2870624" cy="23417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92275" y="2096100"/>
            <a:ext cx="2779976" cy="23417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6" name="Google Shape;226;p27"/>
          <p:cNvSpPr txBox="1"/>
          <p:nvPr/>
        </p:nvSpPr>
        <p:spPr>
          <a:xfrm>
            <a:off x="3763100" y="4631175"/>
            <a:ext cx="4808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https://covid19.shoshikkha.com/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BE10CF-946B-4F76-8B29-831DF1725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1"/>
    </mc:Choice>
    <mc:Fallback>
      <p:transition spd="slow" advTm="11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Can </a:t>
            </a:r>
            <a:r>
              <a:rPr lang="en" b="1">
                <a:solidFill>
                  <a:srgbClr val="980000"/>
                </a:solidFill>
              </a:rPr>
              <a:t>Track</a:t>
            </a:r>
            <a:r>
              <a:rPr lang="en"/>
              <a:t>?</a:t>
            </a:r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4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metric to observe? Cases or Death?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I focus at daily increase or the total number?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scale to use? Linear or Logarithmic?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countries should I compare Bangladesh with?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are the districts faring with the situation?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country imposed lock down and when? Is the lockdown helping them? What about the countries that removed lock down?</a:t>
            </a:r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59F7B3-2394-436C-AB31-2331E8AE9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8"/>
    </mc:Choice>
    <mc:Fallback>
      <p:transition spd="slow" advTm="1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Completed BSc in Computer Science and Engineering from the University of Dhaka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working as Research Assistants at the Data &amp; Design Lab, under the supervision of Dr. Moinul Islam Zaber and Dr. Amin Ahsan Ali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5A41B79-1146-41E5-A5F3-3F827011C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1"/>
    </mc:Choice>
    <mc:Fallback>
      <p:transition spd="slow" advTm="10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24300" y="1824875"/>
            <a:ext cx="2658000" cy="115650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How is COVID-19 affecting Bangladesh and other countries?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3118700" y="1876925"/>
            <a:ext cx="2472000" cy="1052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chemeClr val="lt1"/>
                </a:solidFill>
              </a:rPr>
              <a:t>Crisis</a:t>
            </a:r>
            <a:endParaRPr sz="2000" b="1" u="sng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Total Cases, Death, Recovered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3118700" y="3584700"/>
            <a:ext cx="2472000" cy="1052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chemeClr val="lt1"/>
                </a:solidFill>
              </a:rPr>
              <a:t>Response</a:t>
            </a:r>
            <a:endParaRPr sz="2000" b="1" u="sng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Measures to prevent, Economic Response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8" name="Google Shape;88;p15"/>
          <p:cNvCxnSpPr>
            <a:stCxn id="85" idx="3"/>
            <a:endCxn id="86" idx="1"/>
          </p:cNvCxnSpPr>
          <p:nvPr/>
        </p:nvCxnSpPr>
        <p:spPr>
          <a:xfrm>
            <a:off x="2782300" y="2403125"/>
            <a:ext cx="3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5"/>
          <p:cNvCxnSpPr>
            <a:stCxn id="90" idx="3"/>
            <a:endCxn id="87" idx="1"/>
          </p:cNvCxnSpPr>
          <p:nvPr/>
        </p:nvCxnSpPr>
        <p:spPr>
          <a:xfrm>
            <a:off x="2689300" y="4110900"/>
            <a:ext cx="42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5"/>
          <p:cNvSpPr/>
          <p:nvPr/>
        </p:nvSpPr>
        <p:spPr>
          <a:xfrm>
            <a:off x="217300" y="3532650"/>
            <a:ext cx="2472000" cy="115650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How is Bangladesh and the other countries responding? 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6396900" y="2712050"/>
            <a:ext cx="2658000" cy="12579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 one-stop solution providing access to information and appropriate visualizations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92" name="Google Shape;92;p15"/>
          <p:cNvCxnSpPr>
            <a:stCxn id="86" idx="3"/>
            <a:endCxn id="91" idx="1"/>
          </p:cNvCxnSpPr>
          <p:nvPr/>
        </p:nvCxnSpPr>
        <p:spPr>
          <a:xfrm>
            <a:off x="5590700" y="2403125"/>
            <a:ext cx="806100" cy="93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93;p15"/>
          <p:cNvCxnSpPr>
            <a:stCxn id="87" idx="3"/>
            <a:endCxn id="91" idx="1"/>
          </p:cNvCxnSpPr>
          <p:nvPr/>
        </p:nvCxnSpPr>
        <p:spPr>
          <a:xfrm rot="10800000" flipH="1">
            <a:off x="5590700" y="3341100"/>
            <a:ext cx="806100" cy="7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39210F7-05D5-48E3-A3C2-38D789997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89"/>
    </mc:Choice>
    <mc:Fallback>
      <p:transition spd="slow" advTm="28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Can </a:t>
            </a:r>
            <a:r>
              <a:rPr lang="en" b="1">
                <a:solidFill>
                  <a:srgbClr val="980000"/>
                </a:solidFill>
              </a:rPr>
              <a:t>Track</a:t>
            </a:r>
            <a:r>
              <a:rPr lang="en"/>
              <a:t>?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774600" y="1866300"/>
            <a:ext cx="1585800" cy="93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Metrics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can Observe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3732525" y="1866300"/>
            <a:ext cx="1585800" cy="9351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Number of Cases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3732525" y="3594275"/>
            <a:ext cx="1585800" cy="935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Number of Deaths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876150" y="3655250"/>
            <a:ext cx="1585800" cy="935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Number of Recovered Patients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2614450" y="2140750"/>
            <a:ext cx="732000" cy="5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1445475" y="3035275"/>
            <a:ext cx="467700" cy="39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/>
          <p:nvPr/>
        </p:nvSpPr>
        <p:spPr>
          <a:xfrm rot="-3600726">
            <a:off x="2632682" y="2698831"/>
            <a:ext cx="640434" cy="117548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9450" y="1977487"/>
            <a:ext cx="1188525" cy="11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5735100" y="3391050"/>
            <a:ext cx="3283200" cy="50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Are We Flattening the </a:t>
            </a:r>
            <a:r>
              <a:rPr lang="en" sz="20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Curve?</a:t>
            </a:r>
            <a:endParaRPr sz="2000"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DDD422-6555-41C7-8B3A-391BA87A8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04"/>
    </mc:Choice>
    <mc:Fallback>
      <p:transition spd="slow" advTm="10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Can </a:t>
            </a:r>
            <a:r>
              <a:rPr lang="en" b="1">
                <a:solidFill>
                  <a:srgbClr val="980000"/>
                </a:solidFill>
              </a:rPr>
              <a:t>Track</a:t>
            </a:r>
            <a:r>
              <a:rPr lang="en"/>
              <a:t>?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476" y="1872725"/>
            <a:ext cx="2900950" cy="3111924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3225" y="1872725"/>
            <a:ext cx="2722101" cy="3111924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" name="Google Shape;117;p17"/>
          <p:cNvSpPr/>
          <p:nvPr/>
        </p:nvSpPr>
        <p:spPr>
          <a:xfrm>
            <a:off x="6649950" y="2161075"/>
            <a:ext cx="1982100" cy="767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Coronavirus is spreading fast?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6649950" y="3187625"/>
            <a:ext cx="1982100" cy="767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areas are in better and which are in worse condition?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6649950" y="4183925"/>
            <a:ext cx="2124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Can be helpful to take better policies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F10620-9C66-4974-A5A7-4ACB696C2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9"/>
    </mc:Choice>
    <mc:Fallback>
      <p:transition spd="slow" advTm="1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102525" y="357800"/>
            <a:ext cx="2511300" cy="5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We Can </a:t>
            </a:r>
            <a:r>
              <a:rPr lang="en" sz="2000" b="1">
                <a:solidFill>
                  <a:srgbClr val="980000"/>
                </a:solidFill>
              </a:rPr>
              <a:t>Track</a:t>
            </a:r>
            <a:r>
              <a:rPr lang="en" sz="2000"/>
              <a:t>?</a:t>
            </a:r>
            <a:endParaRPr sz="2000"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6625" y="31975"/>
            <a:ext cx="6235624" cy="5057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7" name="Google Shape;127;p18"/>
          <p:cNvSpPr txBox="1"/>
          <p:nvPr/>
        </p:nvSpPr>
        <p:spPr>
          <a:xfrm>
            <a:off x="3691074" y="3246152"/>
            <a:ext cx="1501500" cy="66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Norway imposed lockdown 🔒  on Day 8 (March 12, 2020))</a:t>
            </a:r>
            <a:endParaRPr sz="10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604852" y="1676026"/>
            <a:ext cx="15900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Sweden did not impose any lock down</a:t>
            </a:r>
            <a:endParaRPr sz="1000" b="1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6101050" y="3419825"/>
            <a:ext cx="498000" cy="510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4230888" y="2540489"/>
            <a:ext cx="20904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Day 26:The point where curves started to deviate</a:t>
            </a:r>
            <a:endParaRPr sz="10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1" name="Google Shape;131;p18"/>
          <p:cNvCxnSpPr>
            <a:endCxn id="129" idx="1"/>
          </p:cNvCxnSpPr>
          <p:nvPr/>
        </p:nvCxnSpPr>
        <p:spPr>
          <a:xfrm>
            <a:off x="5480980" y="2994713"/>
            <a:ext cx="693000" cy="4998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8"/>
          <p:cNvSpPr/>
          <p:nvPr/>
        </p:nvSpPr>
        <p:spPr>
          <a:xfrm>
            <a:off x="367975" y="1744325"/>
            <a:ext cx="2083800" cy="218550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Is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Lockdown 🔒</a:t>
            </a:r>
            <a:r>
              <a:rPr lang="en" sz="1200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slowing the spread of the virus?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F1C0C6B-0B6C-4F07-BA02-7866B3807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23"/>
    </mc:Choice>
    <mc:Fallback>
      <p:transition spd="slow" advTm="27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We Can </a:t>
            </a:r>
            <a:r>
              <a:rPr lang="en" sz="2000" b="1">
                <a:solidFill>
                  <a:srgbClr val="980000"/>
                </a:solidFill>
              </a:rPr>
              <a:t>Track</a:t>
            </a:r>
            <a:r>
              <a:rPr lang="en" sz="2000"/>
              <a:t>?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16800"/>
            <a:ext cx="5838624" cy="3232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0" name="Google Shape;140;p19"/>
          <p:cNvSpPr/>
          <p:nvPr/>
        </p:nvSpPr>
        <p:spPr>
          <a:xfrm>
            <a:off x="5979050" y="1866300"/>
            <a:ext cx="2622600" cy="986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How is Bangladesh doing compared to the other countries?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6071400" y="3212275"/>
            <a:ext cx="2622600" cy="986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Do we need to adopt some of their prevention mechanisms?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694E38-804D-466E-AE7F-44C090F1C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92"/>
    </mc:Choice>
    <mc:Fallback>
      <p:transition spd="slow" advTm="18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We Can </a:t>
            </a:r>
            <a:r>
              <a:rPr lang="en" sz="2000" b="1">
                <a:solidFill>
                  <a:srgbClr val="980000"/>
                </a:solidFill>
              </a:rPr>
              <a:t>Track</a:t>
            </a:r>
            <a:r>
              <a:rPr lang="en" sz="2000"/>
              <a:t>?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400" y="990400"/>
            <a:ext cx="3562676" cy="17697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2825" y="964300"/>
            <a:ext cx="3764725" cy="1821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0" name="Google Shape;150;p20"/>
          <p:cNvSpPr txBox="1"/>
          <p:nvPr/>
        </p:nvSpPr>
        <p:spPr>
          <a:xfrm>
            <a:off x="1110025" y="2823525"/>
            <a:ext cx="13824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Linear Change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5640313" y="2823525"/>
            <a:ext cx="13317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Logarithmic Change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375" y="3100500"/>
            <a:ext cx="3562676" cy="16728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54313" y="3100500"/>
            <a:ext cx="3703725" cy="16728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" name="Google Shape;154;p20"/>
          <p:cNvSpPr txBox="1"/>
          <p:nvPr/>
        </p:nvSpPr>
        <p:spPr>
          <a:xfrm>
            <a:off x="810175" y="4809925"/>
            <a:ext cx="1982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Change in total basis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5120075" y="4785625"/>
            <a:ext cx="19821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Change in daily basis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996850" y="212950"/>
            <a:ext cx="4130700" cy="4371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Significance of understanding different types of changes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353574-4B1F-4A8B-9B50-B3AA16AD2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85"/>
    </mc:Choice>
    <mc:Fallback>
      <p:transition spd="slow" advTm="23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We Can </a:t>
            </a:r>
            <a:r>
              <a:rPr lang="en" sz="2000" b="1">
                <a:solidFill>
                  <a:srgbClr val="980000"/>
                </a:solidFill>
              </a:rPr>
              <a:t>Track</a:t>
            </a:r>
            <a:r>
              <a:rPr lang="en" sz="2000"/>
              <a:t>?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3996850" y="212950"/>
            <a:ext cx="4130700" cy="4371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Have we reached the peak?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238" y="768275"/>
            <a:ext cx="7169531" cy="41886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81FA570-13CF-427C-8F5F-96380D333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2"/>
    </mc:Choice>
    <mc:Fallback>
      <p:transition spd="slow" advTm="6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821</Words>
  <Application>Microsoft Office PowerPoint</Application>
  <PresentationFormat>On-screen Show (16:9)</PresentationFormat>
  <Paragraphs>151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Roboto Medium</vt:lpstr>
      <vt:lpstr>Roboto</vt:lpstr>
      <vt:lpstr>Arial</vt:lpstr>
      <vt:lpstr>Material</vt:lpstr>
      <vt:lpstr>Call For Nation</vt:lpstr>
      <vt:lpstr>Who We Are</vt:lpstr>
      <vt:lpstr>Motivation</vt:lpstr>
      <vt:lpstr>How We Can Track?</vt:lpstr>
      <vt:lpstr>How We Can Track?</vt:lpstr>
      <vt:lpstr>  How We Can Track?</vt:lpstr>
      <vt:lpstr>  How We Can Track? </vt:lpstr>
      <vt:lpstr>How We Can Track? </vt:lpstr>
      <vt:lpstr>How We Can Track? </vt:lpstr>
      <vt:lpstr>Proposed Solution</vt:lpstr>
      <vt:lpstr>Scalability and Sustainability Model</vt:lpstr>
      <vt:lpstr>Timeplan</vt:lpstr>
      <vt:lpstr>Development process of the solution</vt:lpstr>
      <vt:lpstr>Data Collection</vt:lpstr>
      <vt:lpstr>Thanks! </vt:lpstr>
      <vt:lpstr>How We Can Track?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 For Nation</dc:title>
  <dc:creator>User</dc:creator>
  <cp:lastModifiedBy>User</cp:lastModifiedBy>
  <cp:revision>3</cp:revision>
  <dcterms:modified xsi:type="dcterms:W3CDTF">2020-04-22T14:54:51Z</dcterms:modified>
</cp:coreProperties>
</file>